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309" r:id="rId21"/>
    <p:sldId id="281" r:id="rId22"/>
    <p:sldId id="283" r:id="rId23"/>
    <p:sldId id="284" r:id="rId24"/>
    <p:sldId id="287" r:id="rId25"/>
    <p:sldId id="288" r:id="rId26"/>
    <p:sldId id="289" r:id="rId27"/>
    <p:sldId id="290" r:id="rId28"/>
    <p:sldId id="291" r:id="rId29"/>
    <p:sldId id="307" r:id="rId30"/>
    <p:sldId id="298" r:id="rId31"/>
    <p:sldId id="299" r:id="rId32"/>
    <p:sldId id="300" r:id="rId33"/>
    <p:sldId id="301" r:id="rId34"/>
    <p:sldId id="302" r:id="rId35"/>
    <p:sldId id="303" r:id="rId36"/>
    <p:sldId id="285" r:id="rId37"/>
    <p:sldId id="278" r:id="rId38"/>
    <p:sldId id="279" r:id="rId39"/>
    <p:sldId id="304" r:id="rId40"/>
    <p:sldId id="305" r:id="rId41"/>
    <p:sldId id="306" r:id="rId42"/>
    <p:sldId id="292" r:id="rId43"/>
    <p:sldId id="293" r:id="rId44"/>
    <p:sldId id="295" r:id="rId45"/>
    <p:sldId id="296" r:id="rId46"/>
    <p:sldId id="294" r:id="rId47"/>
    <p:sldId id="29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er, Kelley Michelle" initials="FKM" lastIdx="22" clrIdx="0">
    <p:extLst>
      <p:ext uri="{19B8F6BF-5375-455C-9EA6-DF929625EA0E}">
        <p15:presenceInfo xmlns:p15="http://schemas.microsoft.com/office/powerpoint/2012/main" userId="S::kelfaber@iu.edu::644517be-458c-4382-a4ab-9359e1ef189e" providerId="AD"/>
      </p:ext>
    </p:extLst>
  </p:cmAuthor>
  <p:cmAuthor id="2" name="Lacy, Kaci" initials="KL" lastIdx="19" clrIdx="1">
    <p:extLst>
      <p:ext uri="{19B8F6BF-5375-455C-9EA6-DF929625EA0E}">
        <p15:presenceInfo xmlns:p15="http://schemas.microsoft.com/office/powerpoint/2012/main" userId="Lacy, Kaci" providerId="None"/>
      </p:ext>
    </p:extLst>
  </p:cmAuthor>
  <p:cmAuthor id="3" name="Keys, Dionte L" initials="KDL" lastIdx="1" clrIdx="2">
    <p:extLst>
      <p:ext uri="{19B8F6BF-5375-455C-9EA6-DF929625EA0E}">
        <p15:presenceInfo xmlns:p15="http://schemas.microsoft.com/office/powerpoint/2012/main" userId="S::dlkeys@iu.edu::ab4dd5bc-8e2d-4c92-9a72-067242d3d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3" autoAdjust="0"/>
    <p:restoredTop sz="93792" autoAdjust="0"/>
  </p:normalViewPr>
  <p:slideViewPr>
    <p:cSldViewPr snapToGrid="0">
      <p:cViewPr varScale="1">
        <p:scale>
          <a:sx n="113" d="100"/>
          <a:sy n="113" d="100"/>
        </p:scale>
        <p:origin x="581" y="96"/>
      </p:cViewPr>
      <p:guideLst/>
    </p:cSldViewPr>
  </p:slideViewPr>
  <p:outlineViewPr>
    <p:cViewPr>
      <p:scale>
        <a:sx n="33" d="100"/>
        <a:sy n="33" d="100"/>
      </p:scale>
      <p:origin x="0" y="-4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68" y="4965759"/>
            <a:ext cx="2202379" cy="12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6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3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5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6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E9F73D-2968-4BB4-9C0E-7B512562D5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8194BDC-3D0A-422B-B197-A138538CFAD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kits.iu.edu/UP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bricsguid.nia.nih.gov/portal/jsp/login.jsp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alzstudy@iu.edu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ncrad.org/shipping_address.html" TargetMode="External"/><Relationship Id="rId2" Type="http://schemas.openxmlformats.org/officeDocument/2006/relationships/hyperlink" Target="https://ncrad.org/holiday_closure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alzstudy@iu.edu" TargetMode="External"/><Relationship Id="rId2" Type="http://schemas.openxmlformats.org/officeDocument/2006/relationships/hyperlink" Target="mailto:dlkeys@iupui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rad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kits.iu.edu/uwretina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959240" y="3207169"/>
            <a:ext cx="6385435" cy="99677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Collection and Shipment Training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51755" y="1571040"/>
            <a:ext cx="9088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UW Retinal Studies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975"/>
            <a:ext cx="12192000" cy="7493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Three Label Types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625B81-895D-451E-A55E-0D8A4CE849FA}"/>
              </a:ext>
            </a:extLst>
          </p:cNvPr>
          <p:cNvGrpSpPr/>
          <p:nvPr/>
        </p:nvGrpSpPr>
        <p:grpSpPr>
          <a:xfrm>
            <a:off x="380863" y="900101"/>
            <a:ext cx="2268562" cy="1922447"/>
            <a:chOff x="1922345" y="803865"/>
            <a:chExt cx="3374366" cy="2550582"/>
          </a:xfrm>
        </p:grpSpPr>
        <p:sp>
          <p:nvSpPr>
            <p:cNvPr id="24" name="Rectangle 23"/>
            <p:cNvSpPr/>
            <p:nvPr/>
          </p:nvSpPr>
          <p:spPr>
            <a:xfrm>
              <a:off x="1922345" y="803865"/>
              <a:ext cx="3374366" cy="255058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0413" y="2634654"/>
              <a:ext cx="2238229" cy="629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Kit Number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1B7E7A-CB5A-4130-B6A6-F82C4990D4A0}"/>
              </a:ext>
            </a:extLst>
          </p:cNvPr>
          <p:cNvGrpSpPr/>
          <p:nvPr/>
        </p:nvGrpSpPr>
        <p:grpSpPr>
          <a:xfrm>
            <a:off x="9536991" y="883625"/>
            <a:ext cx="2268562" cy="1917240"/>
            <a:chOff x="6496425" y="803865"/>
            <a:chExt cx="3272731" cy="2550582"/>
          </a:xfrm>
        </p:grpSpPr>
        <p:sp>
          <p:nvSpPr>
            <p:cNvPr id="25" name="Rectangle 24"/>
            <p:cNvSpPr/>
            <p:nvPr/>
          </p:nvSpPr>
          <p:spPr>
            <a:xfrm>
              <a:off x="6496425" y="803865"/>
              <a:ext cx="3272731" cy="255058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6402" y="2599665"/>
              <a:ext cx="892769" cy="69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1E77A5-1965-4C89-B64E-04F2C770E99E}"/>
              </a:ext>
            </a:extLst>
          </p:cNvPr>
          <p:cNvGrpSpPr/>
          <p:nvPr/>
        </p:nvGrpSpPr>
        <p:grpSpPr>
          <a:xfrm>
            <a:off x="3554093" y="878418"/>
            <a:ext cx="5036162" cy="2803202"/>
            <a:chOff x="6496425" y="3483451"/>
            <a:chExt cx="3272731" cy="2637706"/>
          </a:xfrm>
        </p:grpSpPr>
        <p:sp>
          <p:nvSpPr>
            <p:cNvPr id="14" name="Rectangle 13"/>
            <p:cNvSpPr/>
            <p:nvPr/>
          </p:nvSpPr>
          <p:spPr>
            <a:xfrm>
              <a:off x="6496425" y="3483451"/>
              <a:ext cx="3272731" cy="263770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0107" y="5636741"/>
              <a:ext cx="1344342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Cryovial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5143CB-7F9F-4579-8339-53A01F5C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43" y="1046504"/>
            <a:ext cx="1303977" cy="1212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6EC2F-AF68-4474-8FE2-0AA26382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280" y="1040008"/>
            <a:ext cx="1303977" cy="11934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CA4E19-C6BA-40EC-8D06-5FEC308E7E7B}"/>
              </a:ext>
            </a:extLst>
          </p:cNvPr>
          <p:cNvSpPr txBox="1"/>
          <p:nvPr/>
        </p:nvSpPr>
        <p:spPr>
          <a:xfrm>
            <a:off x="1885374" y="4133965"/>
            <a:ext cx="8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Labels will be provided and used for shipment of buffy coat specimens to NCRAD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Cryovial labels differ only in study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D693B-70BB-42BE-976E-E779120B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478" y="1043674"/>
            <a:ext cx="1350805" cy="104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7782ED-4903-4E5A-9924-2F8891059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719" y="1007949"/>
            <a:ext cx="1350062" cy="1078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AB80E-985D-46AD-B3A1-B51FAEDFD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354" y="2195863"/>
            <a:ext cx="1350061" cy="104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538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431800"/>
            <a:ext cx="12192000" cy="7826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Kit Number Labels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5497620" y="1831445"/>
            <a:ext cx="5499489" cy="2454275"/>
          </a:xfrm>
        </p:spPr>
        <p:txBody>
          <a:bodyPr>
            <a:noAutofit/>
          </a:bodyPr>
          <a:lstStyle/>
          <a:p>
            <a:r>
              <a:rPr lang="en-US" sz="2400" dirty="0"/>
              <a:t>Used to track patient samples and provide quality assurance – Will be placed on the following locations 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Collection tube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Blood Sample and Shipment Notification Forms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One extra label provided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4443" y="4071549"/>
            <a:ext cx="3836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Provided by NCRAD in the kits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4AC3D-0380-4AEC-8FA2-DE8F9B61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6" y="1925863"/>
            <a:ext cx="1710350" cy="17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6075"/>
            <a:ext cx="12192000" cy="74771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ID Labels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47381" y="1759728"/>
            <a:ext cx="4876800" cy="3335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Subjects will be identified by their Patient 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Site will be responsible for handwriting this onto the provided labels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Must use Fine Point Sharpie Marker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Site will receive 3 markers in initial kit supply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E298C-60F8-4F1B-95E3-E55A34EF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15" y="2257439"/>
            <a:ext cx="1858185" cy="18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4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44608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Cryovial Label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4590" y="2025961"/>
            <a:ext cx="6051550" cy="35163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Only one label to be placed on the cryovial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/>
              <a:t>Buffy Coat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From EDTA tube</a:t>
            </a:r>
          </a:p>
          <a:p>
            <a:pPr marL="457200" lvl="1" indent="0">
              <a:buNone/>
            </a:pPr>
            <a:endParaRPr lang="en-US" sz="2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00B5B-298D-43CB-B934-4752E073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48" y="2061686"/>
            <a:ext cx="1757364" cy="1356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74627-E5A1-4896-84EB-041D436F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588" y="2025960"/>
            <a:ext cx="1756397" cy="14030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38ACA1-8BF4-444F-B00F-45BCC065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21" y="3535151"/>
            <a:ext cx="1756396" cy="1356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008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92138"/>
            <a:ext cx="12192000" cy="77628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Labeling Biologic Samples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72575" y="2009766"/>
            <a:ext cx="5453063" cy="32687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Label all collection and aliquot tubes </a:t>
            </a:r>
            <a:r>
              <a:rPr kumimoji="0" lang="en-GB" sz="20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before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 cooling, collecting, processing or freezing samples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Label only 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 subject’s tubes at a time to avoid mix-ups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Wrap the label around the tube 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horizontally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. Label position is important for 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 tube types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Make sure the label is completely adhered by rolling between your fingers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Do NOT cover barcode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cryovial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 with label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D6CA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7795"/>
          <a:stretch/>
        </p:blipFill>
        <p:spPr bwMode="auto">
          <a:xfrm rot="5400000">
            <a:off x="9563084" y="2688628"/>
            <a:ext cx="2602673" cy="124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6B694-0FAA-4B3A-904B-C8DA10575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2486292"/>
            <a:ext cx="2220864" cy="1824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745A9-759C-4F5A-9AE5-2BA998AA9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760" y="3010834"/>
            <a:ext cx="643627" cy="496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DA2B36-6AC5-4DC0-BE07-832BBF8F2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36012" y="3084230"/>
            <a:ext cx="643627" cy="4968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61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248" y="75443"/>
            <a:ext cx="6107501" cy="8382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Blood Collection Tubes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23069" y="4301706"/>
            <a:ext cx="6745857" cy="1679432"/>
          </a:xfrm>
        </p:spPr>
        <p:txBody>
          <a:bodyPr>
            <a:noAutofit/>
          </a:bodyPr>
          <a:lstStyle/>
          <a:p>
            <a:r>
              <a:rPr lang="en-US" sz="3200" dirty="0"/>
              <a:t>All collection tubes will have two labels: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The handwritten ID label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The kit number label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8649" y="117863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8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Label 1: ID label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130" y="1178634"/>
            <a:ext cx="453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8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Label 2: Kit Number label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3D40C-8993-4BCC-8CCB-2670EAF0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16" y="1862751"/>
            <a:ext cx="1613084" cy="1613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0692D-048B-4720-8349-CABC2C6F9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034" y="1754659"/>
            <a:ext cx="1710350" cy="17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5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446088"/>
            <a:ext cx="12192000" cy="63341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Collection Tube Labeling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0526" y="5676984"/>
            <a:ext cx="1350947" cy="369332"/>
          </a:xfrm>
          <a:prstGeom prst="rect">
            <a:avLst/>
          </a:prstGeom>
          <a:noFill/>
          <a:ln w="28575">
            <a:solidFill>
              <a:srgbClr val="4EA8A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EDTA Tube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63804" y="2939426"/>
            <a:ext cx="2316205" cy="39403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Collection Tube Label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263804" y="4210022"/>
            <a:ext cx="2316205" cy="392944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 Label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16D12-A0C3-42F0-85FA-EEDF48F92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10" y="1023672"/>
            <a:ext cx="2316205" cy="445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84CD3-36D2-411F-90B6-4E6DD750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89" y="2959989"/>
            <a:ext cx="1019415" cy="341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FC6E3-5F1E-4CFB-B67F-B391C56DE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87" y="4273592"/>
            <a:ext cx="1024217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97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/>
              <a:t>Handling/Processing </a:t>
            </a:r>
            <a:br>
              <a:rPr lang="en-US" sz="7200" b="1" dirty="0"/>
            </a:br>
            <a:r>
              <a:rPr lang="en-US" sz="7200" b="1" dirty="0"/>
              <a:t>Study Specimens </a:t>
            </a:r>
          </a:p>
        </p:txBody>
      </p:sp>
    </p:spTree>
    <p:extLst>
      <p:ext uri="{BB962C8B-B14F-4D97-AF65-F5344CB8AC3E}">
        <p14:creationId xmlns:p14="http://schemas.microsoft.com/office/powerpoint/2010/main" val="146380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58775"/>
            <a:ext cx="12192000" cy="909638"/>
          </a:xfrm>
        </p:spPr>
        <p:txBody>
          <a:bodyPr/>
          <a:lstStyle/>
          <a:p>
            <a:pPr algn="ctr"/>
            <a:r>
              <a:rPr lang="en-US" b="1" dirty="0"/>
              <a:t>Blood Draw Order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77133"/>
              </p:ext>
            </p:extLst>
          </p:nvPr>
        </p:nvGraphicFramePr>
        <p:xfrm>
          <a:off x="1407297" y="1401619"/>
          <a:ext cx="9376621" cy="19006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483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798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/>
                        <a:t>Tube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of Tubes Drawn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Tube Image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69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/>
                        <a:t>EDTA (Purple-Top) Tube (10 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03" y="2515722"/>
            <a:ext cx="2914141" cy="597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7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6363"/>
            <a:ext cx="12192000" cy="1325562"/>
          </a:xfrm>
        </p:spPr>
        <p:txBody>
          <a:bodyPr/>
          <a:lstStyle/>
          <a:p>
            <a:pPr algn="ctr"/>
            <a:r>
              <a:rPr lang="en-US" b="1" dirty="0"/>
              <a:t>Cryovial Cap Color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924" y="5555411"/>
            <a:ext cx="1160690" cy="667057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F342DB0-7E8F-409F-9233-A3510B3E4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85804"/>
              </p:ext>
            </p:extLst>
          </p:nvPr>
        </p:nvGraphicFramePr>
        <p:xfrm>
          <a:off x="2400300" y="2362557"/>
          <a:ext cx="6819901" cy="1532027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864322">
                  <a:extLst>
                    <a:ext uri="{9D8B030D-6E8A-4147-A177-3AD203B41FA5}">
                      <a16:colId xmlns:a16="http://schemas.microsoft.com/office/drawing/2014/main" val="3783997801"/>
                    </a:ext>
                  </a:extLst>
                </a:gridCol>
                <a:gridCol w="3485189">
                  <a:extLst>
                    <a:ext uri="{9D8B030D-6E8A-4147-A177-3AD203B41FA5}">
                      <a16:colId xmlns:a16="http://schemas.microsoft.com/office/drawing/2014/main" val="2507402742"/>
                    </a:ext>
                  </a:extLst>
                </a:gridCol>
                <a:gridCol w="1470390">
                  <a:extLst>
                    <a:ext uri="{9D8B030D-6E8A-4147-A177-3AD203B41FA5}">
                      <a16:colId xmlns:a16="http://schemas.microsoft.com/office/drawing/2014/main" val="1049312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 Color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Sample Type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1800" dirty="0">
                          <a:effectLst/>
                        </a:rPr>
                        <a:t>Cap</a:t>
                      </a:r>
                      <a:r>
                        <a:rPr lang="en-US" sz="1800" baseline="0" dirty="0">
                          <a:effectLst/>
                        </a:rPr>
                        <a:t> Image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5036904"/>
                  </a:ext>
                </a:extLst>
              </a:tr>
              <a:tr h="891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Gray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r>
                        <a:rPr lang="en-US" sz="2000" dirty="0">
                          <a:effectLst/>
                        </a:rPr>
                        <a:t>Buffy Coat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0" algn="l"/>
                        </a:tabLs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14611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6B3FFA-52F4-4941-9FBC-1F5EE4CB4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8"/>
          <a:stretch/>
        </p:blipFill>
        <p:spPr>
          <a:xfrm>
            <a:off x="8230095" y="3161433"/>
            <a:ext cx="538057" cy="5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8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426" y="707366"/>
            <a:ext cx="7919943" cy="7509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Training Overview: </a:t>
            </a:r>
            <a:r>
              <a:rPr lang="en-US" sz="3100" b="1" dirty="0"/>
              <a:t>UW Retinal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745" y="1825788"/>
            <a:ext cx="3679303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GUIDs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Kit Review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Sample Collection and Processing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Sample Shipping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Sample Form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NCRAD Website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Common Nonconformance Issues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97334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3C694-948E-43B9-B4F0-65A13F53C5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" y="341630"/>
            <a:ext cx="12144028" cy="49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23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7795"/>
          <a:stretch/>
        </p:blipFill>
        <p:spPr bwMode="auto">
          <a:xfrm rot="5400000">
            <a:off x="9050230" y="2600127"/>
            <a:ext cx="2602673" cy="124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586" y="794675"/>
            <a:ext cx="625378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Buffy Coat Collection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45" b="2268"/>
          <a:stretch/>
        </p:blipFill>
        <p:spPr bwMode="auto">
          <a:xfrm>
            <a:off x="1180325" y="1938897"/>
            <a:ext cx="2377365" cy="4006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RDA, pipetting buffy coat c disposable, cropp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54" y="1938897"/>
            <a:ext cx="3225845" cy="39911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Arrow 8"/>
          <p:cNvSpPr>
            <a:spLocks/>
          </p:cNvSpPr>
          <p:nvPr/>
        </p:nvSpPr>
        <p:spPr>
          <a:xfrm>
            <a:off x="6930189" y="2975055"/>
            <a:ext cx="2886719" cy="49509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21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Sample Shipments</a:t>
            </a:r>
          </a:p>
        </p:txBody>
      </p:sp>
    </p:spTree>
    <p:extLst>
      <p:ext uri="{BB962C8B-B14F-4D97-AF65-F5344CB8AC3E}">
        <p14:creationId xmlns:p14="http://schemas.microsoft.com/office/powerpoint/2010/main" val="206678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279" y="636454"/>
            <a:ext cx="8204535" cy="9479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Sample Shipment Summary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76BD2A-FB1E-4AA8-A430-51E6CF876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01454"/>
              </p:ext>
            </p:extLst>
          </p:nvPr>
        </p:nvGraphicFramePr>
        <p:xfrm>
          <a:off x="1343377" y="1845033"/>
          <a:ext cx="9149512" cy="3596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9381">
                  <a:extLst>
                    <a:ext uri="{9D8B030D-6E8A-4147-A177-3AD203B41FA5}">
                      <a16:colId xmlns:a16="http://schemas.microsoft.com/office/drawing/2014/main" val="1590359309"/>
                    </a:ext>
                  </a:extLst>
                </a:gridCol>
                <a:gridCol w="1287072">
                  <a:extLst>
                    <a:ext uri="{9D8B030D-6E8A-4147-A177-3AD203B41FA5}">
                      <a16:colId xmlns:a16="http://schemas.microsoft.com/office/drawing/2014/main" val="1728595437"/>
                    </a:ext>
                  </a:extLst>
                </a:gridCol>
                <a:gridCol w="1369183">
                  <a:extLst>
                    <a:ext uri="{9D8B030D-6E8A-4147-A177-3AD203B41FA5}">
                      <a16:colId xmlns:a16="http://schemas.microsoft.com/office/drawing/2014/main" val="3175810763"/>
                    </a:ext>
                  </a:extLst>
                </a:gridCol>
                <a:gridCol w="1524176">
                  <a:extLst>
                    <a:ext uri="{9D8B030D-6E8A-4147-A177-3AD203B41FA5}">
                      <a16:colId xmlns:a16="http://schemas.microsoft.com/office/drawing/2014/main" val="2710606797"/>
                    </a:ext>
                  </a:extLst>
                </a:gridCol>
                <a:gridCol w="2789700">
                  <a:extLst>
                    <a:ext uri="{9D8B030D-6E8A-4147-A177-3AD203B41FA5}">
                      <a16:colId xmlns:a16="http://schemas.microsoft.com/office/drawing/2014/main" val="1185320043"/>
                    </a:ext>
                  </a:extLst>
                </a:gridCol>
              </a:tblGrid>
              <a:tr h="855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Collection Tube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Specimen Type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Aliquot Volume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Total Number of Aliquots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Shipping Temperature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81686"/>
                  </a:ext>
                </a:extLst>
              </a:tr>
              <a:tr h="1143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1 EDTA (Purple-Top) Blood Collection Tubes (10 ml)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Buffy Coat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~1.0 ml buffy coat aliquots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Frozen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371826"/>
                  </a:ext>
                </a:extLst>
              </a:tr>
              <a:tr h="1143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Plasma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Stored at University of Washington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57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26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216" y="327183"/>
            <a:ext cx="86321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Frozen Shipment Packaging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846" y="1775604"/>
            <a:ext cx="9330906" cy="450442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b="1" dirty="0"/>
              <a:t>Samples shipped frozen to NCRAD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Buffy Coat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Ship Monday-Wednesday Only</a:t>
            </a:r>
            <a:endParaRPr lang="en-US" sz="2000" b="1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Hold packaged samples in a -80°C freezer until pickup</a:t>
            </a:r>
          </a:p>
          <a:p>
            <a:pPr marL="114300" indent="-1143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Include copy of Blood Sample Shipment and Notification Form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Batch samples together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1 </a:t>
            </a:r>
            <a:r>
              <a:rPr lang="en-US" sz="2000" dirty="0" err="1"/>
              <a:t>cryobox</a:t>
            </a:r>
            <a:r>
              <a:rPr lang="en-US" sz="2000" dirty="0"/>
              <a:t> containing 10 aliquots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b="1" dirty="0"/>
              <a:t>Batch shipping should be performed quarterly or as a full shipment of specimens accumulates, whichever is sooner.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3200" b="1" dirty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159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154" y="320479"/>
            <a:ext cx="6946016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Shipping Frozen Samples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4061704" y="5643564"/>
            <a:ext cx="4309998" cy="37175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PMingLiU" panose="02020500000000000000" pitchFamily="18" charset="-120"/>
                <a:cs typeface="Times New Roman" panose="02020603050405020304" pitchFamily="18" charset="0"/>
              </a:rPr>
              <a:t>Buffy Coat Samples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21E19-A203-47B1-997F-AB4D1A97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37779" y="1855947"/>
            <a:ext cx="2557848" cy="36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6745" y="1822589"/>
            <a:ext cx="3550802" cy="25692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Use the biohazard bag to package the cryobox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6745" y="826392"/>
            <a:ext cx="785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Frozen Shipment Packaging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819265" y="5601088"/>
            <a:ext cx="2820670" cy="66802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Cryovial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box placed in clear biohazard bag</a:t>
            </a: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19A44-BD98-48A5-8510-FEF209CD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1822589"/>
            <a:ext cx="3230088" cy="36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70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4591" y="1843315"/>
            <a:ext cx="4928166" cy="39157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Place 2-3 inches of dry ice in the bottom of the Styrofoam shipping container, then insert the </a:t>
            </a:r>
            <a:r>
              <a:rPr lang="en-US" sz="2400" dirty="0" err="1"/>
              <a:t>cryoboxes</a:t>
            </a:r>
            <a:r>
              <a:rPr lang="en-US" sz="2400" dirty="0"/>
              <a:t> laying upright.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Fully cover the </a:t>
            </a:r>
            <a:r>
              <a:rPr lang="en-US" sz="2400" dirty="0" err="1"/>
              <a:t>cryoboxes</a:t>
            </a:r>
            <a:r>
              <a:rPr lang="en-US" sz="2400" dirty="0"/>
              <a:t> with about 2 inches of dry ice in the provided shipper.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Each Styrofoam shipper must contain about 10 </a:t>
            </a:r>
            <a:r>
              <a:rPr lang="en-US" sz="2400" dirty="0" err="1"/>
              <a:t>lbs</a:t>
            </a:r>
            <a:r>
              <a:rPr lang="en-US" sz="2400" dirty="0"/>
              <a:t> (4.5 kg) of dry ice.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5" name="Picture 4" descr="C:\Users\drcmitch\AppData\Local\Temp\image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1" y="1843316"/>
            <a:ext cx="3642451" cy="31060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22373" y="817931"/>
            <a:ext cx="836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Frozen Shipment Packaging</a:t>
            </a:r>
          </a:p>
        </p:txBody>
      </p:sp>
    </p:spTree>
    <p:extLst>
      <p:ext uri="{BB962C8B-B14F-4D97-AF65-F5344CB8AC3E}">
        <p14:creationId xmlns:p14="http://schemas.microsoft.com/office/powerpoint/2010/main" val="2723296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08" y="1874807"/>
            <a:ext cx="7924800" cy="68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Dry Ice label should not be covered with other stickers and must be completed or the shipping carrier will reject/return your package!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1568" y="4797678"/>
            <a:ext cx="1160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Net weight of dry ice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kg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6297" y="668501"/>
            <a:ext cx="9943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Frozen Shipping – Dry Ice Requirements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74" y="2433368"/>
            <a:ext cx="5848350" cy="386715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3255569" y="5328083"/>
            <a:ext cx="643270" cy="820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21531" y="5099776"/>
            <a:ext cx="6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4.5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10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EC1662-CF1F-4DB0-A6B0-67764B02C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/>
              <a:t>Creating Airbills/Scheduling Pickups</a:t>
            </a:r>
            <a:endParaRPr lang="en-US" sz="7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6EBFD8-E0B8-4CF5-B9C8-734A5A68D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2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Globally Unique Identifier (GUID)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51344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The GUID is a subject ID that allows researchers to share data specific to a study participant, without exposing personally identifiable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 GUID is made up of random alpha-numeric characters and does not include any PHI in the identifier</a:t>
            </a:r>
          </a:p>
        </p:txBody>
      </p:sp>
    </p:spTree>
    <p:extLst>
      <p:ext uri="{BB962C8B-B14F-4D97-AF65-F5344CB8AC3E}">
        <p14:creationId xmlns:p14="http://schemas.microsoft.com/office/powerpoint/2010/main" val="650063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54AC-C8DF-4645-A2B6-3959E3E9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 ShipExec Thin Client Website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C505E9-32A8-4C70-99D6-B00D3FFF8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018049" cy="4023360"/>
          </a:xfrm>
        </p:spPr>
        <p:txBody>
          <a:bodyPr anchor="t"/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/>
              <a:t>Log into the </a:t>
            </a:r>
            <a:r>
              <a:rPr lang="en-US" sz="3200" dirty="0" err="1"/>
              <a:t>ShipExec</a:t>
            </a:r>
            <a:r>
              <a:rPr lang="en-US" sz="3200" dirty="0"/>
              <a:t> Thin Client: </a:t>
            </a:r>
            <a:r>
              <a:rPr lang="en-US" sz="3200" dirty="0">
                <a:hlinkClick r:id="rId2"/>
              </a:rPr>
              <a:t>https://kits.iu.edu/UPS</a:t>
            </a:r>
            <a:endParaRPr lang="en-US" sz="32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3200" dirty="0"/>
              <a:t>Click on the “Shipping” dropdown and click on “Shipping and Rating”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A0372-B4EB-42FA-9D28-326004C0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55" y="1845734"/>
            <a:ext cx="4238625" cy="485775"/>
          </a:xfrm>
          <a:prstGeom prst="rect">
            <a:avLst/>
          </a:prstGeom>
        </p:spPr>
      </p:pic>
      <p:sp>
        <p:nvSpPr>
          <p:cNvPr id="8" name="Down Arrow 5">
            <a:extLst>
              <a:ext uri="{FF2B5EF4-FFF2-40B4-BE49-F238E27FC236}">
                <a16:creationId xmlns:a16="http://schemas.microsoft.com/office/drawing/2014/main" id="{2D98E37C-6AFB-4322-ADCE-8B58236BD835}"/>
              </a:ext>
            </a:extLst>
          </p:cNvPr>
          <p:cNvSpPr/>
          <p:nvPr/>
        </p:nvSpPr>
        <p:spPr>
          <a:xfrm rot="10800000">
            <a:off x="8443703" y="2205709"/>
            <a:ext cx="820730" cy="1150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41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2893-7DBE-494F-8151-F690E7B11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423" y="3553627"/>
            <a:ext cx="4705568" cy="2702810"/>
          </a:xfrm>
          <a:prstGeom prst="rect">
            <a:avLst/>
          </a:prstGeom>
        </p:spPr>
      </p:pic>
      <p:sp>
        <p:nvSpPr>
          <p:cNvPr id="8" name="Down Arrow 5">
            <a:extLst>
              <a:ext uri="{FF2B5EF4-FFF2-40B4-BE49-F238E27FC236}">
                <a16:creationId xmlns:a16="http://schemas.microsoft.com/office/drawing/2014/main" id="{D6ED09AF-F105-46A6-8560-CAD503A83605}"/>
              </a:ext>
            </a:extLst>
          </p:cNvPr>
          <p:cNvSpPr/>
          <p:nvPr/>
        </p:nvSpPr>
        <p:spPr>
          <a:xfrm rot="3547034">
            <a:off x="8146406" y="2168819"/>
            <a:ext cx="298933" cy="2357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Your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09" y="1845734"/>
            <a:ext cx="5291523" cy="40233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 the right side of the screen, choose the name of your study from the    “Study Group” drop down menu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This step </a:t>
            </a:r>
            <a:r>
              <a:rPr lang="en-US" sz="2400" i="1" u="sng" dirty="0"/>
              <a:t>must</a:t>
            </a:r>
            <a:r>
              <a:rPr lang="en-US" sz="2400" i="1" dirty="0"/>
              <a:t> be done 1</a:t>
            </a:r>
            <a:r>
              <a:rPr lang="en-US" sz="2400" i="1" baseline="30000" dirty="0"/>
              <a:t>st</a:t>
            </a:r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513B5-D9D8-4595-B7B1-37EAC5BE7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2" r="1043" b="1"/>
          <a:stretch/>
        </p:blipFill>
        <p:spPr>
          <a:xfrm>
            <a:off x="755143" y="4021738"/>
            <a:ext cx="4992114" cy="1450757"/>
          </a:xfrm>
          <a:prstGeom prst="rect">
            <a:avLst/>
          </a:prstGeom>
        </p:spPr>
      </p:pic>
      <p:sp>
        <p:nvSpPr>
          <p:cNvPr id="7" name="Down Arrow 5">
            <a:extLst>
              <a:ext uri="{FF2B5EF4-FFF2-40B4-BE49-F238E27FC236}">
                <a16:creationId xmlns:a16="http://schemas.microsoft.com/office/drawing/2014/main" id="{338B43A7-5286-4817-AE62-598557490302}"/>
              </a:ext>
            </a:extLst>
          </p:cNvPr>
          <p:cNvSpPr/>
          <p:nvPr/>
        </p:nvSpPr>
        <p:spPr>
          <a:xfrm>
            <a:off x="4832668" y="2676731"/>
            <a:ext cx="298933" cy="1655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6A1FB-C235-409A-BE53-CDB99E87D4FA}"/>
              </a:ext>
            </a:extLst>
          </p:cNvPr>
          <p:cNvSpPr/>
          <p:nvPr/>
        </p:nvSpPr>
        <p:spPr>
          <a:xfrm>
            <a:off x="6911440" y="1845734"/>
            <a:ext cx="4825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On the left side of the screen, Click on the magnifying glass icon</a:t>
            </a:r>
          </a:p>
        </p:txBody>
      </p:sp>
    </p:spTree>
    <p:extLst>
      <p:ext uri="{BB962C8B-B14F-4D97-AF65-F5344CB8AC3E}">
        <p14:creationId xmlns:p14="http://schemas.microsoft.com/office/powerpoint/2010/main" val="331297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Finding Your Contact Information</a:t>
            </a:r>
            <a:endParaRPr lang="en-US" kern="1200" spc="-5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EC57D-882E-42ED-83B4-ED8377ABB374}"/>
              </a:ext>
            </a:extLst>
          </p:cNvPr>
          <p:cNvSpPr/>
          <p:nvPr/>
        </p:nvSpPr>
        <p:spPr>
          <a:xfrm>
            <a:off x="1097279" y="1845734"/>
            <a:ext cx="493776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the right side of the screen, a list of all the site addresses within the study you selected should populate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can filter the search for their address further by filling in the “Company”, “Contact”, or “Address 1” fields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 “Search” when ready.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you have found your site address, click on the “Select” button to the left of the address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any information needs to be updated, please reach out to the NCRAD Coordinator of your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807"/>
          <a:stretch/>
        </p:blipFill>
        <p:spPr>
          <a:xfrm>
            <a:off x="6334812" y="1845733"/>
            <a:ext cx="5685205" cy="4406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74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1181AC-72D4-42BB-B0F7-12389489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" t="1990" b="1990"/>
          <a:stretch/>
        </p:blipFill>
        <p:spPr>
          <a:xfrm>
            <a:off x="860469" y="2118277"/>
            <a:ext cx="10843820" cy="3027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545087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Please verify that both the shipping information AND study reference are correct for this shipment</a:t>
            </a:r>
          </a:p>
        </p:txBody>
      </p:sp>
      <p:sp>
        <p:nvSpPr>
          <p:cNvPr id="5" name="Down Arrow 4"/>
          <p:cNvSpPr/>
          <p:nvPr/>
        </p:nvSpPr>
        <p:spPr>
          <a:xfrm rot="16200000">
            <a:off x="220081" y="3517391"/>
            <a:ext cx="535260" cy="722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5400000">
            <a:off x="11312172" y="2156485"/>
            <a:ext cx="535260" cy="722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78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Shipment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119640"/>
          </a:xfrm>
        </p:spPr>
        <p:txBody>
          <a:bodyPr>
            <a:normAutofit/>
          </a:bodyPr>
          <a:lstStyle/>
          <a:p>
            <a:pPr marL="227013" lvl="1" indent="-227013">
              <a:buFont typeface="Arial" panose="020B0604020202020204" pitchFamily="34" charset="0"/>
              <a:buChar char="•"/>
            </a:pPr>
            <a:r>
              <a:rPr lang="en-US" sz="2800" dirty="0"/>
              <a:t>Frozen shipments</a:t>
            </a:r>
          </a:p>
          <a:p>
            <a:pPr marL="458788" lvl="2" indent="-173038">
              <a:buFont typeface="Arial" panose="020B0604020202020204" pitchFamily="34" charset="0"/>
              <a:buChar char="•"/>
            </a:pPr>
            <a:r>
              <a:rPr lang="en-US" sz="2400" dirty="0"/>
              <a:t>Enter the total weight of your package in the “Weight” field</a:t>
            </a:r>
          </a:p>
          <a:p>
            <a:pPr marL="458788" lvl="2" indent="-173038">
              <a:buFont typeface="Arial" panose="020B0604020202020204" pitchFamily="34" charset="0"/>
              <a:buChar char="•"/>
            </a:pPr>
            <a:r>
              <a:rPr lang="en-US" sz="2400" dirty="0"/>
              <a:t>Enter the dry ice weight in the “Dry Ice Weight” field</a:t>
            </a:r>
          </a:p>
          <a:p>
            <a:pPr marL="641668" lvl="3" indent="-173038">
              <a:buFont typeface="Arial" panose="020B0604020202020204" pitchFamily="34" charset="0"/>
              <a:buChar char="•"/>
            </a:pPr>
            <a:r>
              <a:rPr lang="en-US" sz="2400" dirty="0"/>
              <a:t>The “Dry Ice Weight” field cannot be higher than the “Weight” field (will receive an error message)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C0F75-25F1-4683-927F-02990E4F0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" r="1043" b="1"/>
          <a:stretch/>
        </p:blipFill>
        <p:spPr>
          <a:xfrm>
            <a:off x="2479596" y="4073748"/>
            <a:ext cx="7293768" cy="211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87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request UPS Pickup?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90230" cy="4476238"/>
          </a:xfrm>
        </p:spPr>
        <p:txBody>
          <a:bodyPr>
            <a:normAutofit fontScale="92500" lnSpcReduction="20000"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Click on the “Pickup Request” button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Fill out all fields for the pickup request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Enter in the “Earliest Time Ready” and “Latest Time Ready” in 24-hour format</a:t>
            </a:r>
          </a:p>
          <a:p>
            <a:pPr marL="519621" lvl="1" indent="-227013">
              <a:buFont typeface="Arial" panose="020B0604020202020204" pitchFamily="34" charset="0"/>
              <a:buChar char="•"/>
            </a:pPr>
            <a:r>
              <a:rPr lang="en-US" sz="2000" dirty="0"/>
              <a:t>Users must schedule pickup minimum 1 hour before “Earliest Time Ready”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Choose a name and number that is the best to contact if the UPS driver has questions related to picking up your package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Entering the Room Number and Floor will help the UPS driver locate your package</a:t>
            </a:r>
          </a:p>
          <a:p>
            <a:pPr marL="519621" lvl="1" indent="-227013">
              <a:buFont typeface="Arial" panose="020B0604020202020204" pitchFamily="34" charset="0"/>
              <a:buChar char="•"/>
            </a:pPr>
            <a:r>
              <a:rPr lang="en-US" sz="2000" dirty="0"/>
              <a:t>Room number field is free text</a:t>
            </a:r>
          </a:p>
          <a:p>
            <a:pPr marL="519621" lvl="1" indent="-227013">
              <a:buFont typeface="Arial" panose="020B0604020202020204" pitchFamily="34" charset="0"/>
              <a:buChar char="•"/>
            </a:pPr>
            <a:r>
              <a:rPr lang="en-US" sz="2000" dirty="0"/>
              <a:t>Floor field is numerical only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200" dirty="0"/>
              <a:t>Hit “Save” when done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E37A9-C007-47CD-9D16-E19B7395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894" y="3270980"/>
            <a:ext cx="4352259" cy="3050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95DA5-8199-457E-837A-A9B12B4DA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2" r="1043" b="1"/>
          <a:stretch/>
        </p:blipFill>
        <p:spPr>
          <a:xfrm>
            <a:off x="7098966" y="1778791"/>
            <a:ext cx="4992114" cy="1450757"/>
          </a:xfrm>
          <a:prstGeom prst="rect">
            <a:avLst/>
          </a:prstGeom>
        </p:spPr>
      </p:pic>
      <p:sp>
        <p:nvSpPr>
          <p:cNvPr id="9" name="Down Arrow 5">
            <a:extLst>
              <a:ext uri="{FF2B5EF4-FFF2-40B4-BE49-F238E27FC236}">
                <a16:creationId xmlns:a16="http://schemas.microsoft.com/office/drawing/2014/main" id="{714CF29E-393F-4EEF-932B-AFCD3CC8DA70}"/>
              </a:ext>
            </a:extLst>
          </p:cNvPr>
          <p:cNvSpPr/>
          <p:nvPr/>
        </p:nvSpPr>
        <p:spPr>
          <a:xfrm rot="17687786">
            <a:off x="5994996" y="1402147"/>
            <a:ext cx="420083" cy="2184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1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119640"/>
          </a:xfrm>
        </p:spPr>
        <p:txBody>
          <a:bodyPr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800" dirty="0"/>
              <a:t>If all fields in “Ship From” and “Shipment Information” fields are completed, and pickup request is completed (if necessary), click Ship in the bottom right corner of the page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308" t="87731"/>
          <a:stretch/>
        </p:blipFill>
        <p:spPr>
          <a:xfrm>
            <a:off x="4979365" y="3671765"/>
            <a:ext cx="2444415" cy="1462651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6362114" y="3287049"/>
            <a:ext cx="820730" cy="1150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3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</a:t>
            </a:r>
            <a:r>
              <a:rPr lang="en-US" dirty="0" err="1"/>
              <a:t>Airbill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181" y="5251762"/>
            <a:ext cx="5225887" cy="107637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“Pickup No.” field will populate if Pickup Request is submitted</a:t>
            </a:r>
          </a:p>
          <a:p>
            <a:pPr marL="578358" lvl="1" indent="-285750">
              <a:buFont typeface="Arial" panose="020B0604020202020204" pitchFamily="34" charset="0"/>
              <a:buChar char="•"/>
            </a:pPr>
            <a:r>
              <a:rPr lang="en-US" sz="1000" dirty="0"/>
              <a:t>The “Pickup No:” is the reference number to your specific pickup request in case there are any issues with your package being picked up by 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Check Pickup Status by going to UPS.com, click on the Shipping, select Schedule a Pickup, and look on the right side of screen to click on “Pickup Request Status”. Enter in the Pickup No. listed on receipt into PRN field and submit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2015" y="227855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Shipment Receipt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1881" y="227337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Airbill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8301A8-E4FC-44AA-932D-43182296C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18" y="2642711"/>
            <a:ext cx="2441659" cy="3267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FE1296-181F-46ED-A995-75EB3968FE3A}"/>
              </a:ext>
            </a:extLst>
          </p:cNvPr>
          <p:cNvGrpSpPr/>
          <p:nvPr/>
        </p:nvGrpSpPr>
        <p:grpSpPr>
          <a:xfrm>
            <a:off x="1392181" y="2642711"/>
            <a:ext cx="5225887" cy="2550862"/>
            <a:chOff x="447890" y="2260326"/>
            <a:chExt cx="6323018" cy="33327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B0A058-9D68-45FB-982A-0F09206F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90" y="2260326"/>
              <a:ext cx="6323018" cy="33327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07FD30-312E-49D4-88D3-B26A2E35E8F4}"/>
                </a:ext>
              </a:extLst>
            </p:cNvPr>
            <p:cNvSpPr/>
            <p:nvPr/>
          </p:nvSpPr>
          <p:spPr>
            <a:xfrm>
              <a:off x="4494610" y="2581845"/>
              <a:ext cx="1688555" cy="5161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4F53D3-9FCC-4CBF-9129-2E17676B2F36}"/>
              </a:ext>
            </a:extLst>
          </p:cNvPr>
          <p:cNvSpPr txBox="1">
            <a:spLocks/>
          </p:cNvSpPr>
          <p:nvPr/>
        </p:nvSpPr>
        <p:spPr>
          <a:xfrm>
            <a:off x="1097280" y="1771901"/>
            <a:ext cx="7715182" cy="3580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PDF files will download to your computer after you click “Ship”:</a:t>
            </a:r>
          </a:p>
        </p:txBody>
      </p:sp>
    </p:spTree>
    <p:extLst>
      <p:ext uri="{BB962C8B-B14F-4D97-AF65-F5344CB8AC3E}">
        <p14:creationId xmlns:p14="http://schemas.microsoft.com/office/powerpoint/2010/main" val="3798825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</a:t>
            </a:r>
            <a:r>
              <a:rPr lang="en-US" dirty="0" err="1"/>
              <a:t>Airbill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1845734"/>
            <a:ext cx="5762950" cy="3274907"/>
          </a:xfrm>
        </p:spPr>
        <p:txBody>
          <a:bodyPr>
            <a:normAutofit fontScale="92500" lnSpcReduction="10000"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800" dirty="0"/>
              <a:t>Print out the UPS air waybill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800" dirty="0"/>
              <a:t>Fold the UPS air waybill and slide it inside the plastic UPS sleeve (NCRAD will provide these in kit requests)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800" dirty="0"/>
              <a:t>Peel the back off the plastic UPS sleeve and stick the sleeve to your package, making sure it is laying as flat as possible along the surface of the package.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CA99C9-82F1-41FB-B1E3-AE3F72D7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928" y="1737360"/>
            <a:ext cx="3420283" cy="4576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492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Reprint </a:t>
            </a:r>
            <a:r>
              <a:rPr lang="en-US" dirty="0" err="1"/>
              <a:t>Airbills</a:t>
            </a:r>
            <a:r>
              <a:rPr lang="en-US" dirty="0"/>
              <a:t>/Voiding Shipments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378934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To reprint airbill or void a shipment, click “History” at the top of the </a:t>
            </a:r>
            <a:r>
              <a:rPr lang="en-US" sz="2800" dirty="0" err="1"/>
              <a:t>ShipExec</a:t>
            </a:r>
            <a:r>
              <a:rPr lang="en-US" sz="2800" dirty="0"/>
              <a:t> Thin Client portal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If your shipment doesn’t automatically pop up, enter in the date of shipment and then click “Search”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04" y="1845734"/>
            <a:ext cx="2990969" cy="350711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0800000">
            <a:off x="8449944" y="2157565"/>
            <a:ext cx="410365" cy="56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7E450-D4B2-454D-B7C2-BB6E24F63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904" y="2803825"/>
            <a:ext cx="3276789" cy="39458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4193517">
            <a:off x="6186124" y="2811632"/>
            <a:ext cx="424059" cy="902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14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Globally Unique Identifier (GUID)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1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an account: </a:t>
            </a:r>
            <a:r>
              <a:rPr lang="en-US" u="sng" dirty="0">
                <a:hlinkClick r:id="rId2"/>
              </a:rPr>
              <a:t>https://bricsguid.nia.nih.gov/portal/jsp/login.jsp</a:t>
            </a:r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Once you have an account, go to the GUID Tool – Create GUID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open the ‘Launch GUID Tool’ you will need to have Java installed on your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the GUID Tool is open, you will need all of the following information </a:t>
            </a:r>
          </a:p>
          <a:p>
            <a:pPr marL="857250" lvl="1" indent="-182563"/>
            <a:r>
              <a:rPr lang="en-US" dirty="0"/>
              <a:t>Complete legal given (first)name of participant at </a:t>
            </a:r>
            <a:r>
              <a:rPr lang="en-US" b="1" dirty="0"/>
              <a:t>birth</a:t>
            </a:r>
          </a:p>
          <a:p>
            <a:pPr marL="857250" lvl="1" indent="-182563"/>
            <a:r>
              <a:rPr lang="en-US" dirty="0"/>
              <a:t>The participant’s middle name, if applicable</a:t>
            </a:r>
          </a:p>
          <a:p>
            <a:pPr marL="857250" lvl="1" indent="-182563"/>
            <a:r>
              <a:rPr lang="en-US" dirty="0"/>
              <a:t>Complete legal family (last) name of subject at </a:t>
            </a:r>
            <a:r>
              <a:rPr lang="en-US" b="1" dirty="0"/>
              <a:t>birth</a:t>
            </a:r>
            <a:endParaRPr lang="en-US" dirty="0"/>
          </a:p>
          <a:p>
            <a:pPr marL="857250" lvl="1" indent="-182563"/>
            <a:r>
              <a:rPr lang="en-US" dirty="0"/>
              <a:t>Day of birth</a:t>
            </a:r>
          </a:p>
          <a:p>
            <a:pPr marL="857250" lvl="1" indent="-182563"/>
            <a:r>
              <a:rPr lang="en-US" dirty="0"/>
              <a:t>Month of birth</a:t>
            </a:r>
          </a:p>
          <a:p>
            <a:pPr marL="857250" lvl="1" indent="-182563"/>
            <a:r>
              <a:rPr lang="en-US" dirty="0"/>
              <a:t>Year of birth</a:t>
            </a:r>
          </a:p>
          <a:p>
            <a:pPr marL="857250" lvl="1" indent="-182563"/>
            <a:r>
              <a:rPr lang="en-US" dirty="0"/>
              <a:t>Name of city/municipality in which subject was born</a:t>
            </a:r>
          </a:p>
          <a:p>
            <a:pPr marL="857250" lvl="1" indent="-182563"/>
            <a:r>
              <a:rPr lang="en-US" dirty="0"/>
              <a:t>Country of birth</a:t>
            </a:r>
          </a:p>
          <a:p>
            <a:pPr marL="514350" indent="-514350">
              <a:buFont typeface="+mj-lt"/>
              <a:buAutoNum type="arabicPeriod"/>
            </a:pP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49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Reprint </a:t>
            </a:r>
            <a:r>
              <a:rPr lang="en-US" dirty="0" err="1"/>
              <a:t>Airbill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800" dirty="0"/>
              <a:t>Click the print icon to reprint </a:t>
            </a:r>
            <a:r>
              <a:rPr lang="en-US" sz="2800" dirty="0" err="1"/>
              <a:t>airbill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8D8F7-82E8-4F79-911F-27CB30EB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59" y="2828749"/>
            <a:ext cx="9635881" cy="1200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own Arrow 4"/>
          <p:cNvSpPr/>
          <p:nvPr/>
        </p:nvSpPr>
        <p:spPr>
          <a:xfrm>
            <a:off x="1994624" y="2238633"/>
            <a:ext cx="541186" cy="1200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03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Void Shipment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/>
              <a:t>To void a shipment, click on the “X” symbol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2C522-4022-4940-8015-1E22D383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59" y="2828749"/>
            <a:ext cx="9635881" cy="1200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Down Arrow 4">
            <a:extLst>
              <a:ext uri="{FF2B5EF4-FFF2-40B4-BE49-F238E27FC236}">
                <a16:creationId xmlns:a16="http://schemas.microsoft.com/office/drawing/2014/main" id="{A6207E8F-626A-4B6C-91B5-EF799C07F79A}"/>
              </a:ext>
            </a:extLst>
          </p:cNvPr>
          <p:cNvSpPr/>
          <p:nvPr/>
        </p:nvSpPr>
        <p:spPr>
          <a:xfrm>
            <a:off x="1655259" y="2228498"/>
            <a:ext cx="541186" cy="1200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70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22" y="241557"/>
            <a:ext cx="858995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Blood Sample and Shipment Notification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054" y="1885990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 copy of the sample form </a:t>
            </a:r>
            <a:r>
              <a:rPr lang="en-US" sz="3200" i="1" dirty="0"/>
              <a:t>must</a:t>
            </a:r>
            <a:r>
              <a:rPr lang="en-US" sz="3200" dirty="0"/>
              <a:t> be emailed to NCRAD prior to the date of sample arrival.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Please include sample forms in all shipments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Email: </a:t>
            </a:r>
            <a:r>
              <a:rPr lang="en-US" sz="3200" dirty="0">
                <a:hlinkClick r:id="rId2"/>
              </a:rPr>
              <a:t>alzstudy@iu.edu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910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04471-6593-4B7B-AA52-0A32F3E5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10" y="39129"/>
            <a:ext cx="5663979" cy="6779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1486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1292" y="2907900"/>
            <a:ext cx="6172200" cy="2761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Fields left blank on Blood Sample and Shipment Notification 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Incorrect data reported on Sample and Shipment Notification Forms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1292" y="1377658"/>
            <a:ext cx="6172200" cy="12622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2192000" cy="690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Nonconformance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9392" y="1649766"/>
            <a:ext cx="6096000" cy="75565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Sample aliquots frozen at an angle/inverted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8344" y="1562280"/>
            <a:ext cx="3710820" cy="923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aliquots in Argos boxes/tube rack in freezer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upright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until shipment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7885" y="3688602"/>
            <a:ext cx="3691279" cy="120032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 Sample Notification forms during the participant study visit as samples are processed.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877769" y="1703973"/>
            <a:ext cx="833248" cy="6096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877769" y="3983966"/>
            <a:ext cx="876055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0746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3080" y="2133608"/>
            <a:ext cx="5791200" cy="25907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3081" y="2133608"/>
            <a:ext cx="5791200" cy="2590784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Aliquots arriving to NCRAD without labels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Sample forms not scanned to NCRAD the day before shipment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6967" y="2828835"/>
            <a:ext cx="4458473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Ship Samples to NCRAD utilizing the Notification Form.  Do not throw away labels until samples are packed and shipped.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419000" y="3124199"/>
            <a:ext cx="833248" cy="609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13494" y="275204"/>
            <a:ext cx="6196013" cy="6905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5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Nonconformance Issues</a:t>
            </a:r>
            <a:endParaRPr kumimoji="0" lang="en-US" sz="4800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9067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12785"/>
            <a:ext cx="10058400" cy="15245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NCRAD Website: </a:t>
            </a:r>
            <a:r>
              <a:rPr lang="en-US" sz="4000" dirty="0"/>
              <a:t>Helpful Pages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33" y="1874808"/>
            <a:ext cx="11228172" cy="4525963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https://ncrad.org/holiday_closures.html</a:t>
            </a:r>
            <a:r>
              <a:rPr lang="en-US" dirty="0"/>
              <a:t>                 </a:t>
            </a:r>
            <a:r>
              <a:rPr lang="en-US" dirty="0">
                <a:hlinkClick r:id="rId3"/>
              </a:rPr>
              <a:t>https://ncrad.org/shipping_address.html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209" r="36265"/>
          <a:stretch/>
        </p:blipFill>
        <p:spPr>
          <a:xfrm>
            <a:off x="1016768" y="2634849"/>
            <a:ext cx="5109712" cy="2824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754B07-3664-4247-9AFC-7885BFCB8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638" y="2207740"/>
            <a:ext cx="3831312" cy="40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3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63037" y="270623"/>
            <a:ext cx="623272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90" y="1884448"/>
            <a:ext cx="3737464" cy="4068763"/>
          </a:xfrm>
        </p:spPr>
        <p:txBody>
          <a:bodyPr>
            <a:noAutofit/>
          </a:bodyPr>
          <a:lstStyle/>
          <a:p>
            <a:pPr marL="201168" lvl="1" indent="0">
              <a:buNone/>
            </a:pPr>
            <a:r>
              <a:rPr lang="en-US" sz="2800" dirty="0" err="1"/>
              <a:t>Diont’e</a:t>
            </a:r>
            <a:r>
              <a:rPr lang="en-US" sz="2800" dirty="0"/>
              <a:t> Keys</a:t>
            </a:r>
          </a:p>
          <a:p>
            <a:pPr lvl="2"/>
            <a:r>
              <a:rPr lang="en-US" sz="2000" dirty="0"/>
              <a:t>Phone: (317) 274-7890</a:t>
            </a:r>
          </a:p>
          <a:p>
            <a:pPr lvl="2"/>
            <a:r>
              <a:rPr lang="en-US" sz="2000" dirty="0"/>
              <a:t>E-mail: </a:t>
            </a:r>
            <a:r>
              <a:rPr lang="en-US" sz="2000" dirty="0">
                <a:hlinkClick r:id="rId2"/>
              </a:rPr>
              <a:t>dlkeys@iupui.edu</a:t>
            </a:r>
            <a:r>
              <a:rPr lang="en-US" sz="2000" dirty="0"/>
              <a:t>  </a:t>
            </a:r>
          </a:p>
          <a:p>
            <a:pPr marL="201168" lvl="1" indent="0">
              <a:buNone/>
            </a:pPr>
            <a:endParaRPr lang="en-US" sz="2800" dirty="0"/>
          </a:p>
          <a:p>
            <a:pPr marL="201168" lvl="1" indent="0">
              <a:buNone/>
            </a:pPr>
            <a:r>
              <a:rPr lang="en-US" sz="2800" dirty="0"/>
              <a:t>General NCRAD Contact</a:t>
            </a:r>
          </a:p>
          <a:p>
            <a:pPr lvl="2"/>
            <a:r>
              <a:rPr lang="en-US" sz="2000" dirty="0"/>
              <a:t>Phone: (800) 526-2839</a:t>
            </a:r>
          </a:p>
          <a:p>
            <a:pPr lvl="2"/>
            <a:r>
              <a:rPr lang="en-US" sz="2000" dirty="0"/>
              <a:t>E-mail: </a:t>
            </a:r>
            <a:r>
              <a:rPr lang="en-US" sz="2000" dirty="0">
                <a:hlinkClick r:id="rId3"/>
              </a:rPr>
              <a:t>alzstudy@iu.edu</a:t>
            </a:r>
            <a:r>
              <a:rPr lang="en-US" sz="2000" dirty="0"/>
              <a:t> </a:t>
            </a:r>
          </a:p>
          <a:p>
            <a:pPr lvl="2"/>
            <a:r>
              <a:rPr lang="en-US" sz="2000" dirty="0"/>
              <a:t>Website: </a:t>
            </a:r>
            <a:r>
              <a:rPr lang="en-US" sz="2000" dirty="0" err="1">
                <a:hlinkClick r:id="rId4"/>
              </a:rPr>
              <a:t>www.ncrad.org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75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8426" y="707366"/>
            <a:ext cx="7919943" cy="7509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Georgia"/>
              </a:rPr>
              <a:t>UW Retinal</a:t>
            </a:r>
            <a:r>
              <a:rPr kumimoji="0" lang="en-US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Study Specimens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55A6B59-D952-440C-80AC-71C126636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72453"/>
              </p:ext>
            </p:extLst>
          </p:nvPr>
        </p:nvGraphicFramePr>
        <p:xfrm>
          <a:off x="3005955" y="1859066"/>
          <a:ext cx="6484883" cy="3371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263">
                  <a:extLst>
                    <a:ext uri="{9D8B030D-6E8A-4147-A177-3AD203B41FA5}">
                      <a16:colId xmlns:a16="http://schemas.microsoft.com/office/drawing/2014/main" val="3263243921"/>
                    </a:ext>
                  </a:extLst>
                </a:gridCol>
                <a:gridCol w="2093310">
                  <a:extLst>
                    <a:ext uri="{9D8B030D-6E8A-4147-A177-3AD203B41FA5}">
                      <a16:colId xmlns:a16="http://schemas.microsoft.com/office/drawing/2014/main" val="3826484496"/>
                    </a:ext>
                  </a:extLst>
                </a:gridCol>
                <a:gridCol w="2093310">
                  <a:extLst>
                    <a:ext uri="{9D8B030D-6E8A-4147-A177-3AD203B41FA5}">
                      <a16:colId xmlns:a16="http://schemas.microsoft.com/office/drawing/2014/main" val="2635631853"/>
                    </a:ext>
                  </a:extLst>
                </a:gridCol>
              </a:tblGrid>
              <a:tr h="664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Biospecimen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sz="2800" dirty="0"/>
                        <a:t>Shipped to NCRAD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sz="2400" dirty="0"/>
                        <a:t>Stored at University of Washington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538229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</a:rPr>
                        <a:t>Plasma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87966"/>
                  </a:ext>
                </a:extLst>
              </a:tr>
              <a:tr h="664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</a:rPr>
                        <a:t>Buffy Coat (DNA)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195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41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Kit Request Module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66117" y="2666712"/>
            <a:ext cx="10058400" cy="271637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hlinkClick r:id="rId2"/>
              </a:rPr>
              <a:t>http://kits.iu.edu/uwretinal/</a:t>
            </a:r>
            <a:r>
              <a:rPr lang="en-US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DC4FD-5F11-4E2E-B569-6A1B6A3DA94E}"/>
              </a:ext>
            </a:extLst>
          </p:cNvPr>
          <p:cNvSpPr txBox="1"/>
          <p:nvPr/>
        </p:nvSpPr>
        <p:spPr>
          <a:xfrm>
            <a:off x="2352782" y="3690348"/>
            <a:ext cx="7685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Please allow a minimum of 2 weeks for your order to be processed and delivered.  </a:t>
            </a:r>
          </a:p>
        </p:txBody>
      </p:sp>
    </p:spTree>
    <p:extLst>
      <p:ext uri="{BB962C8B-B14F-4D97-AF65-F5344CB8AC3E}">
        <p14:creationId xmlns:p14="http://schemas.microsoft.com/office/powerpoint/2010/main" val="66962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211138"/>
            <a:ext cx="121920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UW Retinal Studies Kit Request Module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1295" y="1877709"/>
            <a:ext cx="4810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coordinator name and contact information will appear.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Verify that this information is accurate, or correct it if necessary.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FCEE6-5475-40F1-B9E0-19C011FA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" y="1210286"/>
            <a:ext cx="5765482" cy="49665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489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392B4-0C23-4464-81D0-DACD1B5BE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142" b="1351"/>
          <a:stretch/>
        </p:blipFill>
        <p:spPr>
          <a:xfrm>
            <a:off x="554601" y="47367"/>
            <a:ext cx="5920189" cy="676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7961" y="399691"/>
            <a:ext cx="401288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study (or studies)</a:t>
            </a:r>
          </a:p>
          <a:p>
            <a:pPr marL="800100" lvl="1" indent="-342900">
              <a:buClr>
                <a:srgbClr val="9D6CAF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can order more than one type of kit in a single kit request!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Indicate the quantity needed of each kit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 selected, kit components of the chosen kit will appear at the bottom of the screen (kit components are identical regardless of study)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“Submit” to turn in your request.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6CA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6096000" y="325551"/>
            <a:ext cx="1425714" cy="487358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Left Arrow 1"/>
          <p:cNvSpPr/>
          <p:nvPr/>
        </p:nvSpPr>
        <p:spPr>
          <a:xfrm rot="19816065">
            <a:off x="3865605" y="4253011"/>
            <a:ext cx="4114803" cy="716688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eft Arrow 6">
            <a:extLst>
              <a:ext uri="{FF2B5EF4-FFF2-40B4-BE49-F238E27FC236}">
                <a16:creationId xmlns:a16="http://schemas.microsoft.com/office/drawing/2014/main" id="{143C80B2-D03D-48AE-BC75-ACB49FAE7D1D}"/>
              </a:ext>
            </a:extLst>
          </p:cNvPr>
          <p:cNvSpPr/>
          <p:nvPr/>
        </p:nvSpPr>
        <p:spPr>
          <a:xfrm rot="20923972">
            <a:off x="6312779" y="2012330"/>
            <a:ext cx="1425714" cy="487358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0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97280" y="3048000"/>
            <a:ext cx="10058400" cy="1277112"/>
          </a:xfrm>
        </p:spPr>
        <p:txBody>
          <a:bodyPr/>
          <a:lstStyle/>
          <a:p>
            <a:pPr algn="ctr"/>
            <a:r>
              <a:rPr lang="en-US" b="1" dirty="0"/>
              <a:t>Specimen Labels</a:t>
            </a:r>
          </a:p>
        </p:txBody>
      </p:sp>
    </p:spTree>
    <p:extLst>
      <p:ext uri="{BB962C8B-B14F-4D97-AF65-F5344CB8AC3E}">
        <p14:creationId xmlns:p14="http://schemas.microsoft.com/office/powerpoint/2010/main" val="1675630422"/>
      </p:ext>
    </p:extLst>
  </p:cSld>
  <p:clrMapOvr>
    <a:masterClrMapping/>
  </p:clrMapOvr>
</p:sld>
</file>

<file path=ppt/theme/theme1.xml><?xml version="1.0" encoding="utf-8"?>
<a:theme xmlns:a="http://schemas.openxmlformats.org/drawingml/2006/main" name="NCRAD">
  <a:themeElements>
    <a:clrScheme name="NCRAD">
      <a:dk1>
        <a:srgbClr val="000000"/>
      </a:dk1>
      <a:lt1>
        <a:sysClr val="window" lastClr="FFFFFF"/>
      </a:lt1>
      <a:dk2>
        <a:srgbClr val="4EA8A5"/>
      </a:dk2>
      <a:lt2>
        <a:srgbClr val="93BE62"/>
      </a:lt2>
      <a:accent1>
        <a:srgbClr val="9D6CAF"/>
      </a:accent1>
      <a:accent2>
        <a:srgbClr val="4EA8A5"/>
      </a:accent2>
      <a:accent3>
        <a:srgbClr val="93BE62"/>
      </a:accent3>
      <a:accent4>
        <a:srgbClr val="BB99C7"/>
      </a:accent4>
      <a:accent5>
        <a:srgbClr val="8FCBCA"/>
      </a:accent5>
      <a:accent6>
        <a:srgbClr val="B5D395"/>
      </a:accent6>
      <a:hlink>
        <a:srgbClr val="2998E3"/>
      </a:hlink>
      <a:folHlink>
        <a:srgbClr val="8C8C8C"/>
      </a:folHlink>
    </a:clrScheme>
    <a:fontScheme name="Custom 1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RAD" id="{130F771E-01FE-4433-B938-A7ECD5030A4E}" vid="{59C87B4B-5915-4C63-96F0-1E5017F29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1693</Words>
  <Application>Microsoft Office PowerPoint</Application>
  <PresentationFormat>Widescreen</PresentationFormat>
  <Paragraphs>229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Georgia</vt:lpstr>
      <vt:lpstr>Segoe UI</vt:lpstr>
      <vt:lpstr>Times New Roman</vt:lpstr>
      <vt:lpstr>Verdana</vt:lpstr>
      <vt:lpstr>Wingdings</vt:lpstr>
      <vt:lpstr>NCRAD</vt:lpstr>
      <vt:lpstr>Collection and Shipment Training</vt:lpstr>
      <vt:lpstr>Training Overview: UW Retinal</vt:lpstr>
      <vt:lpstr>Globally Unique Identifier (GUID)</vt:lpstr>
      <vt:lpstr>Globally Unique Identifier (GUID)</vt:lpstr>
      <vt:lpstr>PowerPoint Presentation</vt:lpstr>
      <vt:lpstr>Kit Request Module</vt:lpstr>
      <vt:lpstr>UW Retinal Studies Kit Request Module</vt:lpstr>
      <vt:lpstr>PowerPoint Presentation</vt:lpstr>
      <vt:lpstr>Specimen Labels</vt:lpstr>
      <vt:lpstr>Three Label Types</vt:lpstr>
      <vt:lpstr>Kit Number Labels</vt:lpstr>
      <vt:lpstr>ID Labels</vt:lpstr>
      <vt:lpstr>Cryovial Label</vt:lpstr>
      <vt:lpstr>Labeling Biologic Samples</vt:lpstr>
      <vt:lpstr>Blood Collection Tubes</vt:lpstr>
      <vt:lpstr>Collection Tube Labeling</vt:lpstr>
      <vt:lpstr>Handling/Processing  Study Specimens </vt:lpstr>
      <vt:lpstr>Blood Draw Order</vt:lpstr>
      <vt:lpstr>Cryovial Cap Color</vt:lpstr>
      <vt:lpstr>PowerPoint Presentation</vt:lpstr>
      <vt:lpstr>Buffy Coat Collection</vt:lpstr>
      <vt:lpstr>Sample Shipments</vt:lpstr>
      <vt:lpstr>Sample Shipment Summary</vt:lpstr>
      <vt:lpstr>Frozen Shipment Packaging</vt:lpstr>
      <vt:lpstr>Shipping Frozen Samples</vt:lpstr>
      <vt:lpstr>PowerPoint Presentation</vt:lpstr>
      <vt:lpstr>PowerPoint Presentation</vt:lpstr>
      <vt:lpstr>PowerPoint Presentation</vt:lpstr>
      <vt:lpstr>Creating Airbills/Scheduling Pickups</vt:lpstr>
      <vt:lpstr>UPS ShipExec Thin Client Website</vt:lpstr>
      <vt:lpstr>Finding Your Contact Information</vt:lpstr>
      <vt:lpstr>Finding Your Contact Information</vt:lpstr>
      <vt:lpstr>Verify Information</vt:lpstr>
      <vt:lpstr>Entering Shipment Information</vt:lpstr>
      <vt:lpstr>Need to request UPS Pickup?</vt:lpstr>
      <vt:lpstr>Shipping Packages</vt:lpstr>
      <vt:lpstr>Accessing Airbill</vt:lpstr>
      <vt:lpstr>Accessing Airbill</vt:lpstr>
      <vt:lpstr>Reprint Airbills/Voiding Shipments</vt:lpstr>
      <vt:lpstr>Reprint Airbill</vt:lpstr>
      <vt:lpstr>Void Shipment</vt:lpstr>
      <vt:lpstr>Blood Sample and Shipment Notification Form</vt:lpstr>
      <vt:lpstr>PowerPoint Presentation</vt:lpstr>
      <vt:lpstr>Nonconformance Issues</vt:lpstr>
      <vt:lpstr>PowerPoint Presentation</vt:lpstr>
      <vt:lpstr>NCRAD Website: Helpful Pages</vt:lpstr>
      <vt:lpstr>Contact Information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and Shipment Training</dc:title>
  <dc:creator>Lacy, Kaci Jo</dc:creator>
  <cp:lastModifiedBy>Lacy, Kaci</cp:lastModifiedBy>
  <cp:revision>77</cp:revision>
  <dcterms:created xsi:type="dcterms:W3CDTF">2019-06-03T19:24:21Z</dcterms:created>
  <dcterms:modified xsi:type="dcterms:W3CDTF">2021-08-27T15:07:30Z</dcterms:modified>
</cp:coreProperties>
</file>